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84" r:id="rId8"/>
    <p:sldId id="262" r:id="rId9"/>
    <p:sldId id="263" r:id="rId10"/>
    <p:sldId id="285" r:id="rId11"/>
    <p:sldId id="264" r:id="rId12"/>
    <p:sldId id="265" r:id="rId13"/>
    <p:sldId id="267" r:id="rId14"/>
    <p:sldId id="268" r:id="rId15"/>
    <p:sldId id="269" r:id="rId16"/>
    <p:sldId id="270" r:id="rId17"/>
    <p:sldId id="272" r:id="rId18"/>
    <p:sldId id="271" r:id="rId19"/>
    <p:sldId id="286" r:id="rId20"/>
    <p:sldId id="273" r:id="rId21"/>
    <p:sldId id="274" r:id="rId22"/>
    <p:sldId id="276" r:id="rId23"/>
    <p:sldId id="266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AA4"/>
    <a:srgbClr val="3F3A2D"/>
    <a:srgbClr val="827962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0" autoAdjust="0"/>
    <p:restoredTop sz="95993" autoAdjust="0"/>
  </p:normalViewPr>
  <p:slideViewPr>
    <p:cSldViewPr snapToGrid="0">
      <p:cViewPr>
        <p:scale>
          <a:sx n="75" d="100"/>
          <a:sy n="75" d="100"/>
        </p:scale>
        <p:origin x="228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  <inkml:channelProperty channel="T" name="resolution" value="1" units="1/dev"/>
        </inkml:channelProperties>
      </inkml:inkSource>
      <inkml:timestamp xml:id="ts0" timeString="2023-05-16T17:32:56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3316 9507 5842 0,'-26'-11'-203'0,"-1"-3"243"0,10 7-30 0,7 1 41 16,1 2-82-16,4-1-2 0,0 2 72 0,3 1-46 16,-1 0-1-16,1 0 0 0,-1 2 8 0,3 0-41 0,-2-2 10 15,2 2-31-15,-3-1-53 0,3 1-51 0,0 0-65 16,-2-1-45-16,2 1-5 0,12 0-1 0,0 2-935 15,25 3 363-15,-13-2 256 0</inkml:trace>
  <inkml:trace contextRef="#ctx0" brushRef="#br0" timeOffset="1221.1467">6148 9327 293 0,'0'-3'251'0,"0"3"-56"0,0 0-32 0,0-3-5 16,0 3-31-16,0 0-36 0,0 0-8 0,0 0-15 15,0 0 13-15,0-4-27 0,0 4-12 0,0 0 25 0,0 0-32 16,0 0 35-16,0 0-28 0,0 0-16 0,0 0 1 16,0 0-34-16,0-3-18 0,0 3 15 0,0 0-9 15,0 0-23-15,0 0-447 0,0 0 148 0,0 0 103 0</inkml:trace>
  <inkml:trace contextRef="#ctx0" brushRef="#br0" timeOffset="3702.27">19747 7745 5131 0,'13'10'-132'0,"-4"-1"96"0,-4-5 35 15,-2-1-36-15,-1 0 51 0,0 0-51 0,-2 0 45 0,0 2-21 16,-2-2 10-16,-3 3 3 0,-5-1 8 0,-2 7-19 16,-12-3 3-16,-3 0 5 0,-4 1 19 0,-3-6-12 15,0 2 13-15,-5-5 23 0,-7 3-12 0,-2-2-18 16,-1-4 26-16,-11 3-10 0,-6 0 14 0,-6 0-6 0,-3-1-4 16,-8-1-4-16,-6 0-6 0,-1 1-2 0,-9-3 4 15,-1 7 17-15,-6 1-24 0,2 3 37 0,-3 1-29 16,8-4 4-16,-8 6-8 0,-2-1-14 0,-2-4 7 15,-6 3-1-15,1-1-8 0,-5 1 21 0,-5 4-12 0,-5-1-5 16,1-2-1-16,-4 2 10 0,-13 7-27 0,-11-3 3 16,10 4 21-16,-19 6-7 0,2-4 15 0,-2 3-26 0,0-3 3 15,-12 7 37-15,0-5-42 0,4 3 0 0,-9-1 5 16,0 7 7-16,-3-4-7 0,-6 3-13 0,-1 3 36 16,0-4-26-16,-2-1-9 0,-15 5 8 0,8 0 10 15,-15 2-19-15,2 3 20 0,-4-3-27 0,-3 4 42 0,-3 0-7 16,6 1-24-16,-5 9 8 0,-3-3 4 0,8-7-17 15,-8 10 16-15,0 2-5 0,-9 2-9 0,2 5-15 16,10-1-27-16,-10 1 6 0,7-4-16 0,12-2-16 16,-9 11 8-16,2-2-14 0,-2 2 7 0,2 2-37 0,12-1-58 15,-4 1 18-15,-1-3-28 0,20 0-28 0,-10 5-10 16,10 3 25-16,-1-7-20 0,11 0-780 0,4 1 300 0,-2-2 208 16</inkml:trace>
  <inkml:trace contextRef="#ctx0" brushRef="#br0" timeOffset="4501.812">13289 7713 344 0,'0'-2'123'0,"0"2"15"16,0 0-19-16,5 0 1 0,-5 0-50 0,0 0-19 15,0-1-33-15,0 1-269 0,5-2 75 0,-5 2 55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41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55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55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54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52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043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354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04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28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903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DCA9-24B9-4A8A-A4B1-C80CC7656776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D3AB3-48AB-44AB-A4FD-8FCB2C3226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5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AutoShape 8" descr="https://wallpapercave.com/wp/wp345401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10" descr="https://wallpapercave.com/wp/wp345401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2" descr="https://wallpapercave.com/wp/wp3453925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1" name="Группа 10"/>
          <p:cNvGrpSpPr/>
          <p:nvPr/>
        </p:nvGrpSpPr>
        <p:grpSpPr>
          <a:xfrm>
            <a:off x="0" y="0"/>
            <a:ext cx="12192000" cy="6858000"/>
            <a:chOff x="0" y="0"/>
            <a:chExt cx="9223249" cy="5197474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625" y="7937"/>
              <a:ext cx="4603624" cy="2594682"/>
            </a:xfrm>
            <a:prstGeom prst="rect">
              <a:avLst/>
            </a:prstGeom>
          </p:spPr>
        </p:pic>
        <p:grpSp>
          <p:nvGrpSpPr>
            <p:cNvPr id="10" name="Группа 9"/>
            <p:cNvGrpSpPr/>
            <p:nvPr/>
          </p:nvGrpSpPr>
          <p:grpSpPr>
            <a:xfrm>
              <a:off x="0" y="0"/>
              <a:ext cx="9222105" cy="5197474"/>
              <a:chOff x="0" y="0"/>
              <a:chExt cx="9222105" cy="5197474"/>
            </a:xfrm>
          </p:grpSpPr>
          <p:pic>
            <p:nvPicPr>
              <p:cNvPr id="1026" name="Picture 2" descr="https://i.playground.ru/p/gDTSw9TXions6mMaV5guwQ.jpe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621698" cy="2598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s://apollo2.dl.playstation.net/cdn/EP2054/NPEJ00466_00/FREE_CONTENTOnfLU4vyjsIetDmNCxJm/PREVIEW_SCREENSHOT1_505817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598935"/>
                <a:ext cx="4619624" cy="2598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Рисунок 8"/>
              <p:cNvPicPr>
                <a:picLocks noChangeAspect="1"/>
              </p:cNvPicPr>
              <p:nvPr/>
            </p:nvPicPr>
            <p:blipFill rotWithShape="1">
              <a:blip r:embed="rId5"/>
              <a:srcRect l="6167" t="11527" r="27967" b="22882"/>
              <a:stretch/>
            </p:blipFill>
            <p:spPr>
              <a:xfrm>
                <a:off x="4619624" y="2598935"/>
                <a:ext cx="4602481" cy="2590998"/>
              </a:xfrm>
              <a:prstGeom prst="rect">
                <a:avLst/>
              </a:prstGeom>
            </p:spPr>
          </p:pic>
        </p:grpSp>
      </p:grpSp>
      <p:sp>
        <p:nvSpPr>
          <p:cNvPr id="12" name="Прямоугольник 11"/>
          <p:cNvSpPr/>
          <p:nvPr/>
        </p:nvSpPr>
        <p:spPr>
          <a:xfrm>
            <a:off x="2631222" y="2970026"/>
            <a:ext cx="728454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Limbo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53476" y="2977432"/>
            <a:ext cx="1413267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FAR:</a:t>
            </a:r>
            <a:r>
              <a:rPr lang="ru-RU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 </a:t>
            </a: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Lone Sails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529842" y="6393384"/>
            <a:ext cx="647409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Inside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853475" y="6401081"/>
            <a:ext cx="1621614" cy="307777"/>
          </a:xfrm>
          <a:prstGeom prst="rect">
            <a:avLst/>
          </a:prstGeom>
          <a:solidFill>
            <a:srgbClr val="D8CAA4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CogitA</a:t>
            </a:r>
            <a:r>
              <a:rPr lang="en-US" altLang="ru-R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 </a:t>
            </a:r>
            <a:r>
              <a:rPr lang="en-US" altLang="ru-RU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Noah" panose="00000500000000000000" pitchFamily="2" charset="-52"/>
              </a:rPr>
              <a:t>Mechanica</a:t>
            </a: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110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5"/>
          <a:stretch/>
        </p:blipFill>
        <p:spPr>
          <a:xfrm>
            <a:off x="6438900" y="-12726"/>
            <a:ext cx="57531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98" y="1413805"/>
            <a:ext cx="6012081" cy="1323439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>
                <a:latin typeface="Noah" panose="00000500000000000000" pitchFamily="2" charset="-52"/>
              </a:rPr>
              <a:t>	В качестве источника выступает гипотетическая точка, размерами которой можно пренебречь. В этом сценарии излучение происходит во всех направлениях от данной точки. 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  <p:pic>
        <p:nvPicPr>
          <p:cNvPr id="9" name="Рисунок 8" descr="https://sun9-71.userapi.com/impg/imHcmP7abamTylaj3cze2trgKAWPfrUjFlJyjg/PYXyOhREf7M.jpg?size=1223x897&amp;quality=96&amp;sign=6c32696f642f5c0291e6c99dc763e171&amp;type=albu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32" y="250079"/>
            <a:ext cx="4583748" cy="336423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Рисунок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8" y="3395482"/>
            <a:ext cx="6010368" cy="2475471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32" y="3911600"/>
            <a:ext cx="1954848" cy="196306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1" y="3911599"/>
            <a:ext cx="2529840" cy="195935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9564570" y="6004170"/>
            <a:ext cx="1979454" cy="70788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Noah" panose="00000500000000000000" pitchFamily="2" charset="-52"/>
              </a:rPr>
              <a:t>Протяженный источник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7167483" y="6127062"/>
            <a:ext cx="1979454" cy="40011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latin typeface="Noah" panose="00000500000000000000" pitchFamily="2" charset="-52"/>
              </a:rPr>
              <a:t>Прожектор</a:t>
            </a:r>
            <a:endParaRPr lang="en-US" sz="2000" dirty="0" smtClean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421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70" y="2026213"/>
            <a:ext cx="4932593" cy="3316582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3F3A2D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304898" y="1413805"/>
            <a:ext cx="6012081" cy="470898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000" dirty="0" smtClean="0">
                <a:latin typeface="Noah" panose="00000500000000000000" pitchFamily="2" charset="-52"/>
              </a:rPr>
              <a:t>	Жесткие тени получаются в результате облучения точечного или бесконечно удаленного источника – лучи света либо падают на освещаемые поверхности, либо сталкиваются с препятствующим объектом и оставляют темные области, создавая четкую тень. </a:t>
            </a:r>
          </a:p>
          <a:p>
            <a:r>
              <a:rPr lang="ru-RU" sz="2000" dirty="0" smtClean="0">
                <a:latin typeface="Noah" panose="00000500000000000000" pitchFamily="2" charset="-52"/>
              </a:rPr>
              <a:t> 	Мягкие тени – результат воздействия на объекты протяженного источника света. Так как протяженный источник состоит из множества точечных, объект отбрасывает не одну, а множество теней. В некоторых областях тени накладываются друг на друга и создают большее затенение. </a:t>
            </a:r>
          </a:p>
          <a:p>
            <a:r>
              <a:rPr lang="ru-RU" sz="2000" dirty="0" smtClean="0">
                <a:latin typeface="Noah" panose="00000500000000000000" pitchFamily="2" charset="-52"/>
              </a:rPr>
              <a:t>	Наиболее затененные участки образуют основную тень, менее затененные участки – полутень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6748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Страшные тени, изображение №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461" y="2821616"/>
            <a:ext cx="3429214" cy="362108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Прямоугольник 6"/>
          <p:cNvSpPr/>
          <p:nvPr/>
        </p:nvSpPr>
        <p:spPr>
          <a:xfrm>
            <a:off x="185193" y="2570054"/>
            <a:ext cx="6717945" cy="412420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b="1" dirty="0" smtClean="0">
                <a:latin typeface="Noah" panose="00000500000000000000" pitchFamily="2" charset="-52"/>
              </a:rPr>
              <a:t>	</a:t>
            </a:r>
            <a:r>
              <a:rPr lang="ru-RU" b="1" dirty="0" smtClean="0">
                <a:latin typeface="Noah" panose="00000500000000000000" pitchFamily="2" charset="-52"/>
              </a:rPr>
              <a:t>△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SPT</a:t>
            </a:r>
            <a:r>
              <a:rPr lang="ru-RU" altLang="ru-RU" b="1" baseline="-30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1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b="1" dirty="0">
                <a:latin typeface="Noah" panose="00000500000000000000" pitchFamily="2" charset="-52"/>
              </a:rPr>
              <a:t>~</a:t>
            </a:r>
            <a:r>
              <a:rPr lang="en-US" b="1" dirty="0">
                <a:latin typeface="Noah" panose="00000500000000000000" pitchFamily="2" charset="-52"/>
              </a:rPr>
              <a:t> </a:t>
            </a:r>
            <a:r>
              <a:rPr lang="ru-RU" b="1" dirty="0">
                <a:latin typeface="Noah" panose="00000500000000000000" pitchFamily="2" charset="-52"/>
              </a:rPr>
              <a:t>△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PLT</a:t>
            </a:r>
            <a:r>
              <a:rPr lang="ru-RU" altLang="ru-RU" b="1" baseline="-30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2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, т.е. коэффициент подобия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α</a:t>
            </a:r>
            <a:r>
              <a:rPr lang="ru-RU" altLang="ru-RU" dirty="0">
                <a:solidFill>
                  <a:srgbClr val="FF0000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равен 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PT1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/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PT2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=α</a:t>
            </a:r>
            <a:r>
              <a:rPr lang="ru-RU" altLang="ru-RU" dirty="0">
                <a:solidFill>
                  <a:srgbClr val="FF0000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 </a:t>
            </a:r>
            <a:endParaRPr lang="en-US" altLang="ru-RU" dirty="0">
              <a:solidFill>
                <a:srgbClr val="FF0000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То есть, запись можно преобразовать в 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SP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PL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α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		</a:t>
            </a:r>
            <a:endParaRPr lang="en-US" altLang="ru-RU" dirty="0"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Если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принять, что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это вектор из точки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к источнику света, то точку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можно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выразить как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 = 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α 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		</a:t>
            </a:r>
            <a:endParaRPr lang="en-US" altLang="ru-RU" dirty="0"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Применив эту формулу для всех вершин реального полигона мы получим вершины “теневого” полигона.</a:t>
            </a:r>
            <a:endParaRPr lang="ru-RU" altLang="ru-RU" sz="1600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В 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случае точечного источника </a:t>
            </a:r>
            <a:endParaRPr lang="en-US" altLang="ru-RU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Если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это точка расположения источника света, то уравнение принимает вид </a:t>
            </a:r>
            <a:endParaRPr lang="en-US" altLang="ru-RU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S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=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+ α (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-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L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)</a:t>
            </a:r>
            <a:r>
              <a:rPr lang="ru-RU" altLang="ru-RU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	</a:t>
            </a:r>
            <a:r>
              <a:rPr lang="en-US" altLang="ru-RU" sz="2000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	</a:t>
            </a:r>
            <a:endParaRPr lang="ru-RU" altLang="ru-RU" sz="2800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85193" y="1392024"/>
            <a:ext cx="11458938" cy="92333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ru-RU" dirty="0" smtClean="0">
                <a:latin typeface="Noah" panose="00000500000000000000" pitchFamily="2" charset="-52"/>
              </a:rPr>
              <a:t>Используя </a:t>
            </a:r>
            <a:r>
              <a:rPr lang="ru-RU" dirty="0">
                <a:latin typeface="Noah" panose="00000500000000000000" pitchFamily="2" charset="-52"/>
              </a:rPr>
              <a:t>свойство подобных треугольников можно составить зависимость расстояния SP от теневой точки S до вершины P объекта и расстояния от источника света L до вершины объекта:</a:t>
            </a:r>
          </a:p>
          <a:p>
            <a:pPr lvl="0" algn="just"/>
            <a:endParaRPr lang="ru-RU" dirty="0"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3503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2120"/>
          <a:stretch/>
        </p:blipFill>
        <p:spPr>
          <a:xfrm>
            <a:off x="0" y="6868160"/>
            <a:ext cx="3810000" cy="684784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rcRect t="21907"/>
          <a:stretch/>
        </p:blipFill>
        <p:spPr>
          <a:xfrm>
            <a:off x="3809999" y="6858000"/>
            <a:ext cx="8382000" cy="6858000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145" name="Рисунок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786" y="1991320"/>
            <a:ext cx="3538827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77791" y="1991320"/>
            <a:ext cx="6717945" cy="341632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 smtClean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– пиксель трассера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T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(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, 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d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) – абсолютное направление текущего индикатора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d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направление индикатора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P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– текущий пиксель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1: процедура SBF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2: T (P, d) ← S (P, d)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3: делать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4: если P = черный, то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5: T (P, d) ← T (P L e f t, d L e f t)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6: </a:t>
            </a: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еще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7: T (P, d) ← T (P R </a:t>
            </a:r>
            <a:r>
              <a:rPr lang="en-US" altLang="ru-RU" b="1" dirty="0" err="1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i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g h t, d R </a:t>
            </a:r>
            <a:r>
              <a:rPr lang="en-US" altLang="ru-RU" b="1" dirty="0" err="1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i</a:t>
            </a:r>
            <a:r>
              <a:rPr lang="en-US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 g h t)</a:t>
            </a:r>
            <a:endParaRPr lang="ru-RU" altLang="ru-RU" sz="1600" b="1" dirty="0">
              <a:solidFill>
                <a:schemeClr val="tx1"/>
              </a:solidFill>
              <a:latin typeface="Noah" panose="00000500000000000000" pitchFamily="2" charset="-52"/>
              <a:ea typeface="Times New Roman" panose="02020603050405020304" pitchFamily="18" charset="0"/>
            </a:endParaRPr>
          </a:p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b="1" dirty="0">
                <a:solidFill>
                  <a:schemeClr val="tx1"/>
                </a:solidFill>
                <a:latin typeface="Noah" panose="00000500000000000000" pitchFamily="2" charset="-52"/>
                <a:ea typeface="Times New Roman" panose="02020603050405020304" pitchFamily="18" charset="0"/>
              </a:rPr>
              <a:t>8: в то время как T (P, d) ≠ S (P, d)</a:t>
            </a:r>
            <a:endParaRPr lang="ru-RU" altLang="ru-RU" sz="2400" b="1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695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0022" y="6858000"/>
            <a:ext cx="6401978" cy="68580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3"/>
            <a:ext cx="7202756" cy="6858000"/>
          </a:xfrm>
          <a:prstGeom prst="rect">
            <a:avLst/>
          </a:prstGeom>
          <a:effectLst>
            <a:outerShdw blurRad="698500" sx="1000" sy="1000" algn="ctr" rotWithShape="0">
              <a:srgbClr val="000000">
                <a:alpha val="44000"/>
              </a:srgbClr>
            </a:outerShdw>
          </a:effectLst>
        </p:spPr>
      </p:pic>
      <p:pic>
        <p:nvPicPr>
          <p:cNvPr id="7169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668" y="1165982"/>
            <a:ext cx="4030663" cy="2689225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7" name="Прямоугольник 6"/>
          <p:cNvSpPr/>
          <p:nvPr/>
        </p:nvSpPr>
        <p:spPr>
          <a:xfrm>
            <a:off x="333845" y="4468822"/>
            <a:ext cx="11624475" cy="203132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ru-RU" dirty="0">
                <a:latin typeface="Noah" panose="00000500000000000000" pitchFamily="2" charset="-52"/>
              </a:rPr>
              <a:t> Выделение узловых точек.</a:t>
            </a:r>
          </a:p>
          <a:p>
            <a:pPr lvl="0" algn="just"/>
            <a:r>
              <a:rPr lang="ru-RU" dirty="0">
                <a:latin typeface="Noah" panose="00000500000000000000" pitchFamily="2" charset="-52"/>
              </a:rPr>
              <a:t>Примененный метод заключается в том, чтобы определить точки контура, в которых происходит смена направления или кривизны линии. </a:t>
            </a:r>
            <a:endParaRPr lang="en-US" dirty="0" smtClean="0">
              <a:latin typeface="Noah" panose="00000500000000000000" pitchFamily="2" charset="-52"/>
            </a:endParaRPr>
          </a:p>
          <a:p>
            <a:pPr lvl="0" algn="just"/>
            <a:r>
              <a:rPr lang="ru-RU" dirty="0" smtClean="0">
                <a:latin typeface="Noah" panose="00000500000000000000" pitchFamily="2" charset="-52"/>
              </a:rPr>
              <a:t>Кривизна </a:t>
            </a:r>
            <a:r>
              <a:rPr lang="ru-RU" dirty="0">
                <a:latin typeface="Noah" panose="00000500000000000000" pitchFamily="2" charset="-52"/>
              </a:rPr>
              <a:t>в точке </a:t>
            </a:r>
            <a:r>
              <a:rPr lang="ru-RU" b="1" dirty="0">
                <a:latin typeface="Noah" panose="00000500000000000000" pitchFamily="2" charset="-52"/>
              </a:rPr>
              <a:t>M</a:t>
            </a:r>
            <a:r>
              <a:rPr lang="ru-RU" dirty="0">
                <a:latin typeface="Noah" panose="00000500000000000000" pitchFamily="2" charset="-52"/>
              </a:rPr>
              <a:t> на контуре определяется как отношение </a:t>
            </a:r>
            <a:endParaRPr lang="en-US" dirty="0" smtClean="0">
              <a:latin typeface="Noah" panose="00000500000000000000" pitchFamily="2" charset="-52"/>
            </a:endParaRPr>
          </a:p>
          <a:p>
            <a:pPr lvl="0" algn="just"/>
            <a:r>
              <a:rPr lang="ru-RU" b="1" dirty="0" smtClean="0">
                <a:latin typeface="Noah" panose="00000500000000000000" pitchFamily="2" charset="-52"/>
              </a:rPr>
              <a:t>k=</a:t>
            </a:r>
            <a:r>
              <a:rPr lang="ru-RU" b="1" dirty="0" err="1" smtClean="0">
                <a:latin typeface="Noah" panose="00000500000000000000" pitchFamily="2" charset="-52"/>
              </a:rPr>
              <a:t>dθdS</a:t>
            </a:r>
            <a:r>
              <a:rPr lang="ru-RU" b="1" dirty="0" smtClean="0">
                <a:latin typeface="Noah" panose="00000500000000000000" pitchFamily="2" charset="-52"/>
              </a:rPr>
              <a:t> </a:t>
            </a:r>
            <a:endParaRPr lang="ru-RU" b="1" dirty="0">
              <a:latin typeface="Noah" panose="00000500000000000000" pitchFamily="2" charset="-52"/>
            </a:endParaRPr>
          </a:p>
          <a:p>
            <a:pPr lvl="0" algn="just"/>
            <a:r>
              <a:rPr lang="ru-RU" dirty="0">
                <a:latin typeface="Noah" panose="00000500000000000000" pitchFamily="2" charset="-52"/>
              </a:rPr>
              <a:t>Где </a:t>
            </a:r>
            <a:r>
              <a:rPr lang="ru-RU" b="1" dirty="0">
                <a:latin typeface="Noah" panose="00000500000000000000" pitchFamily="2" charset="-52"/>
              </a:rPr>
              <a:t>k</a:t>
            </a:r>
            <a:r>
              <a:rPr lang="ru-RU" dirty="0">
                <a:latin typeface="Noah" panose="00000500000000000000" pitchFamily="2" charset="-52"/>
              </a:rPr>
              <a:t> – кривизна, </a:t>
            </a:r>
            <a:r>
              <a:rPr lang="ru-RU" b="1" dirty="0">
                <a:latin typeface="Noah" panose="00000500000000000000" pitchFamily="2" charset="-52"/>
              </a:rPr>
              <a:t>θ</a:t>
            </a:r>
            <a:r>
              <a:rPr lang="ru-RU" dirty="0">
                <a:latin typeface="Noah" panose="00000500000000000000" pitchFamily="2" charset="-52"/>
              </a:rPr>
              <a:t> – угол между касательной к узловой точке </a:t>
            </a:r>
            <a:r>
              <a:rPr lang="ru-RU" b="1" dirty="0">
                <a:latin typeface="Noah" panose="00000500000000000000" pitchFamily="2" charset="-52"/>
              </a:rPr>
              <a:t>Mi-1</a:t>
            </a:r>
            <a:r>
              <a:rPr lang="ru-RU" dirty="0">
                <a:latin typeface="Noah" panose="00000500000000000000" pitchFamily="2" charset="-52"/>
              </a:rPr>
              <a:t> и </a:t>
            </a:r>
            <a:r>
              <a:rPr lang="ru-RU" b="1" dirty="0">
                <a:latin typeface="Noah" panose="00000500000000000000" pitchFamily="2" charset="-52"/>
              </a:rPr>
              <a:t>M, S </a:t>
            </a:r>
            <a:r>
              <a:rPr lang="ru-RU" dirty="0">
                <a:latin typeface="Noah" panose="00000500000000000000" pitchFamily="2" charset="-52"/>
              </a:rPr>
              <a:t>– длина дуги от </a:t>
            </a:r>
            <a:r>
              <a:rPr lang="ru-RU" b="1" dirty="0">
                <a:latin typeface="Noah" panose="00000500000000000000" pitchFamily="2" charset="-52"/>
              </a:rPr>
              <a:t>Mi-1</a:t>
            </a:r>
            <a:r>
              <a:rPr lang="ru-RU" dirty="0">
                <a:latin typeface="Noah" panose="00000500000000000000" pitchFamily="2" charset="-52"/>
              </a:rPr>
              <a:t> до </a:t>
            </a:r>
            <a:r>
              <a:rPr lang="ru-RU" b="1" dirty="0">
                <a:latin typeface="Noah" panose="00000500000000000000" pitchFamily="2" charset="-52"/>
              </a:rPr>
              <a:t>M</a:t>
            </a:r>
          </a:p>
          <a:p>
            <a:pPr lvl="0" algn="just"/>
            <a:endParaRPr lang="ru-RU" b="1" dirty="0">
              <a:latin typeface="Noah" panose="00000500000000000000" pitchFamily="2" charset="-52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0461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Рисунок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712" y="1644354"/>
            <a:ext cx="2400177" cy="44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Рисунок 11" descr="Страшные тени, изображение №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824" y="938421"/>
            <a:ext cx="3900669" cy="562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115903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2824" y="938421"/>
            <a:ext cx="5903176" cy="563231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/>
            <a:r>
              <a:rPr lang="en-US" dirty="0" smtClean="0">
                <a:latin typeface="Noah" panose="00000500000000000000" pitchFamily="2" charset="-52"/>
              </a:rPr>
              <a:t>	</a:t>
            </a:r>
            <a:r>
              <a:rPr lang="ru-RU" dirty="0" smtClean="0">
                <a:latin typeface="Noah" panose="00000500000000000000" pitchFamily="2" charset="-52"/>
              </a:rPr>
              <a:t>В </a:t>
            </a:r>
            <a:r>
              <a:rPr lang="ru-RU" dirty="0">
                <a:latin typeface="Noah" panose="00000500000000000000" pitchFamily="2" charset="-52"/>
              </a:rPr>
              <a:t>проекте был применен алгоритм “отрезания ушей” или алгоритм Ван Гога. Он основывается на том, что любой выпуклый многоугольник может быть разбит на треугольники без пересечения ребер.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1. </a:t>
            </a:r>
            <a:r>
              <a:rPr lang="ru-RU" dirty="0">
                <a:latin typeface="Noah" panose="00000500000000000000" pitchFamily="2" charset="-52"/>
              </a:rPr>
              <a:t>Выбрать одну из вершин многоугольника.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2. </a:t>
            </a:r>
            <a:r>
              <a:rPr lang="ru-RU" dirty="0">
                <a:latin typeface="Noah" panose="00000500000000000000" pitchFamily="2" charset="-52"/>
              </a:rPr>
              <a:t>Найти две соседние вершины, образующие с текущей вершиной выпуклый угол.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3. </a:t>
            </a:r>
            <a:r>
              <a:rPr lang="ru-RU" dirty="0">
                <a:latin typeface="Noah" panose="00000500000000000000" pitchFamily="2" charset="-52"/>
              </a:rPr>
              <a:t>Проверить, лежит ли внутри этого угла некоторая другая вершина многоугольника. “Ушная" проверка вершины осуществляется алгоритмом принадлежности точки n-угольнику.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4. </a:t>
            </a:r>
            <a:r>
              <a:rPr lang="ru-RU" dirty="0">
                <a:latin typeface="Noah" panose="00000500000000000000" pitchFamily="2" charset="-52"/>
              </a:rPr>
              <a:t>Если такая вершина найдена, то текущая вершина не является “ухом”, и ее можно пропустить. Если же такой вершины нет, то текущая вершина является “ухом”.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5. </a:t>
            </a:r>
            <a:r>
              <a:rPr lang="ru-RU" dirty="0">
                <a:latin typeface="Noah" panose="00000500000000000000" pitchFamily="2" charset="-52"/>
              </a:rPr>
              <a:t>Соединить вершину уха с соседними вершинами, образующими угол. Это образует треугольник, который заносится в список.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6. </a:t>
            </a:r>
            <a:r>
              <a:rPr lang="ru-RU" dirty="0">
                <a:latin typeface="Noah" panose="00000500000000000000" pitchFamily="2" charset="-52"/>
              </a:rPr>
              <a:t>Удалить вершину уха из многоугольника. </a:t>
            </a:r>
          </a:p>
          <a:p>
            <a:pPr lvl="0" algn="just"/>
            <a:r>
              <a:rPr lang="ru-RU" b="1" dirty="0">
                <a:latin typeface="Noah" panose="00000500000000000000" pitchFamily="2" charset="-52"/>
              </a:rPr>
              <a:t>7. </a:t>
            </a:r>
            <a:r>
              <a:rPr lang="ru-RU" dirty="0">
                <a:latin typeface="Noah" panose="00000500000000000000" pitchFamily="2" charset="-52"/>
              </a:rPr>
              <a:t>Повторять шаги 1-6, пока не останется только треугольник</a:t>
            </a:r>
            <a:r>
              <a:rPr lang="ru-RU" dirty="0" smtClean="0">
                <a:latin typeface="Noah" panose="00000500000000000000" pitchFamily="2" charset="-52"/>
              </a:rPr>
              <a:t>.</a:t>
            </a:r>
            <a:endParaRPr lang="ru-RU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383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4748" y="1837657"/>
            <a:ext cx="686562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Noah" panose="00000500000000000000" pitchFamily="2" charset="-52"/>
              </a:rPr>
              <a:t>	Для </a:t>
            </a:r>
            <a:r>
              <a:rPr lang="ru-RU" dirty="0">
                <a:latin typeface="Noah" panose="00000500000000000000" pitchFamily="2" charset="-52"/>
              </a:rPr>
              <a:t>создания мягких краев областей просвета была применена техника теневых масок и проективного наложения изображения.</a:t>
            </a:r>
          </a:p>
          <a:p>
            <a:pPr marL="0" indent="0">
              <a:buNone/>
            </a:pPr>
            <a:r>
              <a:rPr lang="ru-RU" dirty="0">
                <a:latin typeface="Noah" panose="00000500000000000000" pitchFamily="2" charset="-52"/>
              </a:rPr>
              <a:t>Объект, который создает световое пятно рисуется с точки зрения дополнительной виртуальной камеры чёрным цветом в белую текстуру.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68" y="656242"/>
            <a:ext cx="4857658" cy="281103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7150367" y="3467272"/>
            <a:ext cx="4870803" cy="2656802"/>
            <a:chOff x="7369929" y="3016250"/>
            <a:chExt cx="4181605" cy="2280876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9929" y="3016250"/>
              <a:ext cx="4181605" cy="2280876"/>
            </a:xfrm>
            <a:prstGeom prst="rect">
              <a:avLst/>
            </a:prstGeom>
          </p:spPr>
        </p:pic>
        <p:sp>
          <p:nvSpPr>
            <p:cNvPr id="5" name="Овал 4"/>
            <p:cNvSpPr/>
            <p:nvPr/>
          </p:nvSpPr>
          <p:spPr>
            <a:xfrm>
              <a:off x="8782551" y="3739490"/>
              <a:ext cx="678180" cy="649321"/>
            </a:xfrm>
            <a:prstGeom prst="ellipse">
              <a:avLst/>
            </a:prstGeom>
            <a:solidFill>
              <a:schemeClr val="accent4">
                <a:alpha val="17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Равнобедренный треугольник 6"/>
            <p:cNvSpPr/>
            <p:nvPr/>
          </p:nvSpPr>
          <p:spPr>
            <a:xfrm rot="16200000">
              <a:off x="9854172" y="3149751"/>
              <a:ext cx="301776" cy="1905000"/>
            </a:xfrm>
            <a:prstGeom prst="triangle">
              <a:avLst/>
            </a:prstGeom>
            <a:solidFill>
              <a:schemeClr val="accent4">
                <a:alpha val="37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4882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9217" name="Рисунок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30" y="3502993"/>
            <a:ext cx="5252803" cy="3182519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Параллакс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4726" y="867396"/>
            <a:ext cx="5903176" cy="2523768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вычисления параллакса можно использовать следующие формулы:</a:t>
            </a:r>
            <a:endParaRPr lang="en-US" altLang="ru-RU" sz="14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00" dirty="0"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нахождения новой позиции фона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2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2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NP = (CP * PF) - (CS * (PF - 1)) 	</a:t>
            </a:r>
            <a:r>
              <a:rPr lang="en-US" altLang="ru-RU" sz="12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где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NP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новая позиция фона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CP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текущая позиция камеры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PF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коэффициент параллакса (обычно от 0 до 1, где 0 - фон не движется, </a:t>
            </a:r>
            <a:endParaRPr lang="en-US" altLang="ru-RU" sz="14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1 - фон движется с той же скоростью, что и камера)</a:t>
            </a:r>
            <a:endParaRPr lang="ru-RU" altLang="ru-RU" sz="400" dirty="0"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ru-RU" sz="1400" b="1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размер камеры</a:t>
            </a:r>
            <a:endParaRPr lang="ru-RU" altLang="ru-RU" sz="400" dirty="0"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272628" y="867396"/>
            <a:ext cx="5692777" cy="252000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 smtClean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нахождения смещения фона:	</a:t>
            </a:r>
            <a:endParaRPr lang="en-US" altLang="ru-RU" sz="1600" dirty="0">
              <a:solidFill>
                <a:schemeClr val="tx1"/>
              </a:solidFill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offset = (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newPosition</a:t>
            </a: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oldPosition</a:t>
            </a:r>
            <a:r>
              <a:rPr lang="en-US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) * </a:t>
            </a:r>
            <a:r>
              <a:rPr lang="en-US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en-US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где</a:t>
            </a:r>
            <a:r>
              <a:rPr lang="en-US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offset</a:t>
            </a: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- смещение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newPosition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новая позиция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oldPosition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старая позиция фона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b="1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altLang="ru-RU" sz="1600" b="1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коэффициент параллакса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indent="4508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слой имеет множитель </a:t>
            </a:r>
            <a:r>
              <a:rPr lang="ru-RU" altLang="ru-RU" sz="16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parallaxFactor</a:t>
            </a:r>
            <a:r>
              <a:rPr lang="ru-RU" altLang="ru-RU" sz="16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отвечающий за смещение фона относительно камеры. </a:t>
            </a:r>
            <a:endParaRPr lang="ru-RU" altLang="ru-RU" sz="500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3319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174" y="1868875"/>
            <a:ext cx="2335322" cy="4351338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96" y="2470970"/>
            <a:ext cx="5940425" cy="293751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5" y="1868875"/>
            <a:ext cx="1870710" cy="433451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29841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Физика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9965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C:\Users\user2\Downloads\Безasdымянный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296" y="0"/>
            <a:ext cx="7540704" cy="684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309"/>
          <a:stretch/>
        </p:blipFill>
        <p:spPr>
          <a:xfrm>
            <a:off x="670560" y="2606039"/>
            <a:ext cx="3404664" cy="23195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2906" y="3983376"/>
            <a:ext cx="1496422" cy="13201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29841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Физика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4060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7000" b="-9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7282"/>
              </p:ext>
            </p:extLst>
          </p:nvPr>
        </p:nvGraphicFramePr>
        <p:xfrm>
          <a:off x="0" y="938422"/>
          <a:ext cx="12192001" cy="59195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5654">
                  <a:extLst>
                    <a:ext uri="{9D8B030D-6E8A-4147-A177-3AD203B41FA5}">
                      <a16:colId xmlns:a16="http://schemas.microsoft.com/office/drawing/2014/main" val="3414538281"/>
                    </a:ext>
                  </a:extLst>
                </a:gridCol>
                <a:gridCol w="3525180">
                  <a:extLst>
                    <a:ext uri="{9D8B030D-6E8A-4147-A177-3AD203B41FA5}">
                      <a16:colId xmlns:a16="http://schemas.microsoft.com/office/drawing/2014/main" val="3840406139"/>
                    </a:ext>
                  </a:extLst>
                </a:gridCol>
                <a:gridCol w="4195027">
                  <a:extLst>
                    <a:ext uri="{9D8B030D-6E8A-4147-A177-3AD203B41FA5}">
                      <a16:colId xmlns:a16="http://schemas.microsoft.com/office/drawing/2014/main" val="1606472847"/>
                    </a:ext>
                  </a:extLst>
                </a:gridCol>
                <a:gridCol w="1151233">
                  <a:extLst>
                    <a:ext uri="{9D8B030D-6E8A-4147-A177-3AD203B41FA5}">
                      <a16:colId xmlns:a16="http://schemas.microsoft.com/office/drawing/2014/main" val="145472331"/>
                    </a:ext>
                  </a:extLst>
                </a:gridCol>
                <a:gridCol w="2364907">
                  <a:extLst>
                    <a:ext uri="{9D8B030D-6E8A-4147-A177-3AD203B41FA5}">
                      <a16:colId xmlns:a16="http://schemas.microsoft.com/office/drawing/2014/main" val="3536589580"/>
                    </a:ext>
                  </a:extLst>
                </a:gridCol>
              </a:tblGrid>
              <a:tr h="11551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 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 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>
                          <a:effectLst/>
                        </a:rPr>
                        <a:t> </a:t>
                      </a:r>
                      <a:endParaRPr lang="ru-RU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>
                          <a:effectLst/>
                        </a:rPr>
                        <a:t> </a:t>
                      </a:r>
                      <a:endParaRPr lang="ru-RU" sz="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500" dirty="0">
                          <a:effectLst/>
                        </a:rPr>
                        <a:t>Таблица 1.1.</a:t>
                      </a:r>
                      <a:endParaRPr lang="ru-RU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50262"/>
                  </a:ext>
                </a:extLst>
              </a:tr>
              <a:tr h="82654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Платформы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Минимальные системные требования (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PC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)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Noah" panose="00000500000000000000" pitchFamily="2" charset="-52"/>
                        </a:rPr>
                        <a:t>Представление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Элементы </a:t>
                      </a:r>
                      <a:r>
                        <a:rPr lang="ru-RU" sz="1100" dirty="0" err="1">
                          <a:effectLst/>
                          <a:latin typeface="Noah" panose="00000500000000000000" pitchFamily="2" charset="-52"/>
                        </a:rPr>
                        <a:t>геймплея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650383"/>
                  </a:ext>
                </a:extLst>
              </a:tr>
              <a:tr h="1699717">
                <a:tc>
                  <a:txBody>
                    <a:bodyPr/>
                    <a:lstStyle/>
                    <a:p>
                      <a:pPr indent="7874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oah" panose="00000500000000000000" pitchFamily="2" charset="-52"/>
                        </a:rPr>
                        <a:t>Inside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macOS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4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Switch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ОС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7/8/10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64-bit)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Intel Core 2 Quad Q6600 @ 2.4 GHz, AMD FX 8120 @ 3.1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Оперативная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память: 4 GB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ОЗУ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NVIDIA GT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630 / 650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m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,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AMD Radeon HD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err="1" smtClean="0">
                          <a:effectLst/>
                          <a:latin typeface="Noah" panose="00000500000000000000" pitchFamily="2" charset="-52"/>
                        </a:rPr>
                        <a:t>DirectX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Версии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9.0c.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Место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на диске: 3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GB.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Звуковая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карта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100% DirectX 9.0c </a:t>
                      </a:r>
                      <a:endParaRPr lang="ru-RU" sz="1100" dirty="0">
                        <a:effectLst/>
                        <a:latin typeface="Noah" panose="00000500000000000000" pitchFamily="2" charset="-52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2.5D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Есть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Красочный 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Тревожное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Транспорт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31547"/>
                  </a:ext>
                </a:extLst>
              </a:tr>
              <a:tr h="13874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oah" panose="00000500000000000000" pitchFamily="2" charset="-52"/>
                        </a:rPr>
                        <a:t>Limbo</a:t>
                      </a:r>
                      <a:endParaRPr lang="ru-RU" sz="110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Xbox 360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XBLA)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3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PSN)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, (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Steam)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Mac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OS X (Steam и Mac App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Store)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Linux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Cloud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Noah" panose="00000500000000000000" pitchFamily="2" charset="-52"/>
                        </a:rPr>
                        <a:t>OnLive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) PlayStation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Vita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Android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Switch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ОC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XP, Vista,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7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2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Оперативная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oah" panose="00000500000000000000" pitchFamily="2" charset="-52"/>
                        </a:rPr>
                        <a:t>память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512MB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Диск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 150MB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NVIDIA GT 630 / 650m, AMD Radeon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HD6570.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DirectX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9.0c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2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Красочный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Тревожное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Т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ранспорт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375723"/>
                  </a:ext>
                </a:extLst>
              </a:tr>
              <a:tr h="189034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FAR: Lone Sails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Windows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err="1" smtClean="0">
                          <a:effectLst/>
                          <a:latin typeface="Noah" panose="00000500000000000000" pitchFamily="2" charset="-52"/>
                        </a:rPr>
                        <a:t>macOS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Xbox One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PlayStation 4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Nintendo Switch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iOS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Android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 ОС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Windows 7+ (64-bit OS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required)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Процессор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Intel Core 2 Quad Q6600 @ 2.4 GHz, AMD FX 8120 @ 3.1 </a:t>
                      </a:r>
                      <a:r>
                        <a:rPr lang="en-US" sz="1100" dirty="0" smtClean="0">
                          <a:effectLst/>
                          <a:latin typeface="Noah" panose="00000500000000000000" pitchFamily="2" charset="-52"/>
                        </a:rPr>
                        <a:t>GHz.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Оперативная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память: 4 GB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ОЗУ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Видеокарта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NVIDIA GTX 460 / 650m, AMD </a:t>
                      </a:r>
                      <a:r>
                        <a:rPr lang="ru-RU" sz="1100" dirty="0" err="1">
                          <a:effectLst/>
                          <a:latin typeface="Noah" panose="00000500000000000000" pitchFamily="2" charset="-52"/>
                        </a:rPr>
                        <a:t>Radeon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HD6570.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err="1" smtClean="0">
                          <a:effectLst/>
                          <a:latin typeface="Noah" panose="00000500000000000000" pitchFamily="2" charset="-52"/>
                        </a:rPr>
                        <a:t>DirectX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Версии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11.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Место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на диске: 3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GB.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Дополнительно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Не поддерживаются 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Intel HD Graphics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 видеокарты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 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2.5D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Сюжет: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Стилизация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Красочный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Нет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Настроение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Печальное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Исследование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мира: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Транспорт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r>
                        <a:rPr lang="ru-RU" sz="1100" baseline="0" dirty="0" smtClean="0">
                          <a:effectLst/>
                          <a:latin typeface="Noah" panose="00000500000000000000" pitchFamily="2" charset="-52"/>
                        </a:rPr>
                        <a:t> </a:t>
                      </a:r>
                      <a:r>
                        <a:rPr lang="ru-RU" sz="1100" dirty="0" smtClean="0">
                          <a:effectLst/>
                          <a:latin typeface="Noah" panose="00000500000000000000" pitchFamily="2" charset="-52"/>
                        </a:rPr>
                        <a:t>Головоломки</a:t>
                      </a:r>
                      <a:r>
                        <a:rPr lang="en-US" sz="1100" dirty="0">
                          <a:effectLst/>
                          <a:latin typeface="Noah" panose="00000500000000000000" pitchFamily="2" charset="-52"/>
                        </a:rPr>
                        <a:t>: </a:t>
                      </a:r>
                      <a:r>
                        <a:rPr lang="ru-RU" sz="1100" dirty="0">
                          <a:effectLst/>
                          <a:latin typeface="Noah" panose="00000500000000000000" pitchFamily="2" charset="-52"/>
                        </a:rPr>
                        <a:t>Есть</a:t>
                      </a:r>
                      <a:endParaRPr lang="ru-RU" sz="1100" dirty="0">
                        <a:effectLst/>
                        <a:latin typeface="Noah" panose="00000500000000000000" pitchFamily="2" charset="-52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81" marR="31081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37740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485" y="182854"/>
            <a:ext cx="2959972" cy="57271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Noah" panose="00000500000000000000" pitchFamily="2" charset="-52"/>
              </a:rPr>
              <a:t>C</a:t>
            </a:r>
            <a:r>
              <a:rPr lang="ru-RU" sz="2400" dirty="0" smtClean="0">
                <a:latin typeface="Noah" panose="00000500000000000000" pitchFamily="2" charset="-52"/>
              </a:rPr>
              <a:t>равнение</a:t>
            </a:r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15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44" name="Рисунок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40" y="1427162"/>
            <a:ext cx="7312307" cy="370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983739" y="5279404"/>
            <a:ext cx="7312307" cy="116955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45085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Контроллер игрока должен выполнять следующие основные задачи:</a:t>
            </a:r>
            <a:endParaRPr lang="ru-RU" altLang="ru-RU" sz="400" b="1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Получение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управляющих сигналов с </a:t>
            </a:r>
            <a:r>
              <a:rPr lang="ru-RU" altLang="ru-RU" sz="1400" dirty="0" err="1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тачскрина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, клавиатуры и реакция на них;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взаимодействия с предметами;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Возможность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взаимодействия с механизмами;</a:t>
            </a:r>
            <a:endParaRPr lang="ru-RU" altLang="ru-RU" sz="400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1400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Взаимодействие </a:t>
            </a:r>
            <a:r>
              <a:rPr lang="ru-RU" altLang="ru-RU" sz="1400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 движущимися предметами.</a:t>
            </a:r>
            <a:endParaRPr lang="ru-RU" altLang="ru-RU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996165" y="998126"/>
            <a:ext cx="3945314" cy="369332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00" b="1" dirty="0">
              <a:solidFill>
                <a:schemeClr val="tx1"/>
              </a:solidFill>
              <a:latin typeface="Noah" panose="00000500000000000000" pitchFamily="2" charset="-5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1400" b="1" dirty="0" smtClean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Платформы </a:t>
            </a:r>
            <a:r>
              <a:rPr lang="ru-RU" altLang="ru-RU" sz="1400" b="1" dirty="0">
                <a:solidFill>
                  <a:srgbClr val="000000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имеют различные типы управления </a:t>
            </a:r>
            <a:endParaRPr lang="ru-RU" altLang="ru-RU" b="1" dirty="0">
              <a:solidFill>
                <a:schemeClr val="tx1"/>
              </a:solidFill>
              <a:latin typeface="Noah" panose="00000500000000000000" pitchFamily="2" charset="-52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3" name="Заголовок 1"/>
          <p:cNvSpPr txBox="1">
            <a:spLocks/>
          </p:cNvSpPr>
          <p:nvPr/>
        </p:nvSpPr>
        <p:spPr>
          <a:xfrm>
            <a:off x="1008850" y="172130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Контроллер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0098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Диаграмма без наз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9" y="1679436"/>
            <a:ext cx="5736203" cy="390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1679436"/>
            <a:ext cx="5850652" cy="3906023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08850" y="172130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Контроллер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148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0" y="938421"/>
            <a:ext cx="7823200" cy="57097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21205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Модули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028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Интерфейс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16429" y="1944935"/>
            <a:ext cx="3109091" cy="267765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>
                <a:latin typeface="Noah" panose="00000500000000000000" pitchFamily="2" charset="-52"/>
              </a:rPr>
              <a:t>1. Управление</a:t>
            </a:r>
          </a:p>
          <a:p>
            <a:r>
              <a:rPr lang="ru-RU" sz="2400" dirty="0">
                <a:latin typeface="Noah" panose="00000500000000000000" pitchFamily="2" charset="-52"/>
              </a:rPr>
              <a:t>2. Навигация</a:t>
            </a:r>
          </a:p>
          <a:p>
            <a:r>
              <a:rPr lang="ru-RU" sz="2400" dirty="0">
                <a:latin typeface="Noah" panose="00000500000000000000" pitchFamily="2" charset="-52"/>
              </a:rPr>
              <a:t>3. Доступность</a:t>
            </a:r>
          </a:p>
          <a:p>
            <a:r>
              <a:rPr lang="ru-RU" sz="2400" dirty="0">
                <a:latin typeface="Noah" panose="00000500000000000000" pitchFamily="2" charset="-52"/>
              </a:rPr>
              <a:t>4. Адаптивность</a:t>
            </a:r>
          </a:p>
          <a:p>
            <a:r>
              <a:rPr lang="ru-RU" sz="2400" dirty="0">
                <a:latin typeface="Noah" panose="00000500000000000000" pitchFamily="2" charset="-52"/>
              </a:rPr>
              <a:t>5. Отзывчивость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>6. Привлекательность</a:t>
            </a:r>
            <a:endParaRPr lang="ru-RU" sz="2400" dirty="0">
              <a:latin typeface="Noah" panose="00000500000000000000" pitchFamily="2" charset="-52"/>
            </a:endParaRPr>
          </a:p>
          <a:p>
            <a:r>
              <a:rPr lang="ru-RU" sz="2400" dirty="0">
                <a:latin typeface="Noah" panose="00000500000000000000" pitchFamily="2" charset="-52"/>
              </a:rPr>
              <a:t>7. Тестирование</a:t>
            </a:r>
            <a:endParaRPr lang="ru-RU" sz="2400" dirty="0">
              <a:latin typeface="Noah" panose="00000500000000000000" pitchFamily="2" charset="-52"/>
            </a:endParaRPr>
          </a:p>
        </p:txBody>
      </p:sp>
      <p:pic>
        <p:nvPicPr>
          <p:cNvPr id="7" name="Объект 3" descr="https://sun9-26.userapi.com/impg/YJoWRiVG3W3Rt4QGn3IuVK0P9GmTrrrBpXUUQQ/aLU2vjaZ2aM.jpg?size=1049x548&amp;quality=96&amp;sign=736158934b89b6f1ca7968b8bdfdacca&amp;type=album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40" y="1121276"/>
            <a:ext cx="8183967" cy="427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0" y="597225"/>
            <a:ext cx="8339387" cy="5962818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400212" y="1489550"/>
            <a:ext cx="6948622" cy="39053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Рукописный ввод 1"/>
              <p14:cNvContentPartPr/>
              <p14:nvPr/>
            </p14:nvContentPartPr>
            <p14:xfrm>
              <a:off x="1152000" y="2774880"/>
              <a:ext cx="5969520" cy="914400"/>
            </p14:xfrm>
          </p:contentPart>
        </mc:Choice>
        <mc:Fallback>
          <p:pic>
            <p:nvPicPr>
              <p:cNvPr id="2" name="Рукописный ввод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840" y="2771640"/>
                <a:ext cx="5991840" cy="9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71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17" y="1241266"/>
            <a:ext cx="9547903" cy="489221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48802" y="1241266"/>
            <a:ext cx="3215589" cy="452431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>
                <a:latin typeface="Noah" panose="00000500000000000000" pitchFamily="2" charset="-52"/>
              </a:rPr>
              <a:t>A</a:t>
            </a:r>
            <a:r>
              <a:rPr lang="ru-RU" sz="2400" b="1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начало пользовательского </a:t>
            </a:r>
            <a:r>
              <a:rPr lang="ru-RU" sz="2400" dirty="0" smtClean="0">
                <a:latin typeface="Noah" panose="00000500000000000000" pitchFamily="2" charset="-52"/>
              </a:rPr>
              <a:t>опыта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B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“</a:t>
            </a:r>
            <a:r>
              <a:rPr lang="ru-RU" sz="2400" dirty="0" smtClean="0">
                <a:latin typeface="Noah" panose="00000500000000000000" pitchFamily="2" charset="-52"/>
              </a:rPr>
              <a:t>Крючок”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C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загадка с цветовой </a:t>
            </a:r>
            <a:r>
              <a:rPr lang="ru-RU" sz="2400" dirty="0" smtClean="0">
                <a:latin typeface="Noah" panose="00000500000000000000" pitchFamily="2" charset="-52"/>
              </a:rPr>
              <a:t>последовательностью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E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</a:t>
            </a:r>
            <a:r>
              <a:rPr lang="ru-RU" sz="2400" dirty="0" smtClean="0">
                <a:latin typeface="Noah" panose="00000500000000000000" pitchFamily="2" charset="-52"/>
              </a:rPr>
              <a:t> новый персонаж 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G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</a:t>
            </a:r>
            <a:r>
              <a:rPr lang="ru-RU" sz="2400" dirty="0" smtClean="0">
                <a:latin typeface="Noah" panose="00000500000000000000" pitchFamily="2" charset="-52"/>
              </a:rPr>
              <a:t> зона </a:t>
            </a:r>
            <a:r>
              <a:rPr lang="ru-RU" sz="2400" dirty="0">
                <a:latin typeface="Noah" panose="00000500000000000000" pitchFamily="2" charset="-52"/>
              </a:rPr>
              <a:t>подходит к концу</a:t>
            </a:r>
            <a:r>
              <a:rPr lang="ru-RU" sz="2400" dirty="0" smtClean="0">
                <a:latin typeface="Noah" panose="00000500000000000000" pitchFamily="2" charset="-52"/>
              </a:rPr>
              <a:t>, сложная загадка с лазерами</a:t>
            </a:r>
          </a:p>
          <a:p>
            <a:r>
              <a:rPr lang="en-US" sz="2400" b="1" dirty="0" smtClean="0">
                <a:latin typeface="Noah" panose="00000500000000000000" pitchFamily="2" charset="-52"/>
              </a:rPr>
              <a:t>H</a:t>
            </a:r>
            <a:r>
              <a:rPr lang="ru-RU" sz="2400" dirty="0" smtClean="0">
                <a:latin typeface="Noah" panose="00000500000000000000" pitchFamily="2" charset="-52"/>
              </a:rPr>
              <a:t> </a:t>
            </a:r>
            <a:r>
              <a:rPr lang="ru-RU" sz="2400" dirty="0">
                <a:latin typeface="Noah" panose="00000500000000000000" pitchFamily="2" charset="-52"/>
              </a:rPr>
              <a:t>– конец первой зоны.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27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Кривая</a:t>
            </a:r>
            <a:r>
              <a:rPr lang="ru-RU" sz="2000" dirty="0" smtClean="0">
                <a:latin typeface="Noah" panose="00000500000000000000" pitchFamily="2" charset="-52"/>
              </a:rPr>
              <a:t> интереса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7" y="2907754"/>
            <a:ext cx="1318303" cy="13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6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6322566" y="1964097"/>
            <a:ext cx="5625594" cy="3416320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189319" y="1798699"/>
            <a:ext cx="5855881" cy="3747116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Static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Culling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Dynamic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Occlusion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Culling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en-US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GPU Instancing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000" dirty="0" smtClean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LOD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0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Imposter</a:t>
            </a:r>
            <a:endParaRPr lang="ru-RU" sz="2000" dirty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объема файлов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физических компонентов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</a:rPr>
              <a:t>Использование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</a:rPr>
              <a:t>Sprite</a:t>
            </a:r>
            <a:r>
              <a:rPr lang="ru-RU" sz="2000" dirty="0">
                <a:latin typeface="Noah" panose="00000500000000000000" pitchFamily="2" charset="-52"/>
                <a:ea typeface="Calibri" panose="020F0502020204030204" pitchFamily="34" charset="0"/>
              </a:rPr>
              <a:t> </a:t>
            </a:r>
            <a:r>
              <a:rPr lang="ru-RU" sz="2000" dirty="0" err="1">
                <a:latin typeface="Noah" panose="00000500000000000000" pitchFamily="2" charset="-52"/>
                <a:ea typeface="Calibri" panose="020F0502020204030204" pitchFamily="34" charset="0"/>
              </a:rPr>
              <a:t>Packing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00056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Оптимизация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168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Рисунок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3706495"/>
            <a:ext cx="5891385" cy="2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Рисунок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1131397"/>
            <a:ext cx="5891385" cy="90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Рисунок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069" y="2412603"/>
            <a:ext cx="5891385" cy="100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80759" y="1131397"/>
            <a:ext cx="4921161" cy="2246769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количества команд, вызываемых каждый кадр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Сокращение 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вызовов метода </a:t>
            </a:r>
            <a:r>
              <a:rPr lang="en-US" altLang="ru-RU" sz="20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GetComponent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ru-RU" altLang="ru-RU" sz="2000" dirty="0" err="1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Object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altLang="ru-RU" sz="2000" dirty="0" err="1" smtClean="0">
                <a:solidFill>
                  <a:schemeClr val="tx1"/>
                </a:solidFill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pooling</a:t>
            </a:r>
            <a:endParaRPr lang="ru-RU" altLang="ru-RU" sz="2000" dirty="0" smtClean="0">
              <a:solidFill>
                <a:schemeClr val="tx1"/>
              </a:solidFill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Noah" panose="00000500000000000000" pitchFamily="2" charset="-52"/>
              <a:buChar char="-"/>
            </a:pPr>
            <a:r>
              <a:rPr lang="ru-RU" altLang="ru-RU" sz="2000" dirty="0" smtClean="0">
                <a:solidFill>
                  <a:schemeClr val="tx1"/>
                </a:solidFill>
                <a:latin typeface="Noah" panose="00000500000000000000" pitchFamily="2" charset="-52"/>
              </a:rPr>
              <a:t>Использование </a:t>
            </a:r>
            <a:r>
              <a:rPr lang="ru-RU" altLang="ru-RU" sz="2000" dirty="0" err="1">
                <a:solidFill>
                  <a:schemeClr val="tx1"/>
                </a:solidFill>
                <a:latin typeface="Noah" panose="00000500000000000000" pitchFamily="2" charset="-52"/>
              </a:rPr>
              <a:t>Coroutine</a:t>
            </a:r>
            <a:r>
              <a:rPr lang="ru-RU" altLang="ru-RU" sz="2000" dirty="0">
                <a:solidFill>
                  <a:schemeClr val="tx1"/>
                </a:solidFill>
                <a:latin typeface="Noah" panose="00000500000000000000" pitchFamily="2" charset="-52"/>
              </a:rPr>
              <a:t> для функций задержки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100056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 smtClean="0">
                <a:latin typeface="Noah" panose="00000500000000000000" pitchFamily="2" charset="-52"/>
              </a:rPr>
              <a:t>Оптимизация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3217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Рисунок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69" y="1113653"/>
            <a:ext cx="5342864" cy="5330327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83820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Взаимодействие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205318" y="1996332"/>
            <a:ext cx="5621239" cy="3416320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Окружение</a:t>
            </a:r>
            <a:r>
              <a:rPr lang="en-US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интерактивные механизмы и предметы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фоновые объекты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имитация 3D освещения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машина и модули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Акторы</a:t>
            </a:r>
            <a:r>
              <a:rPr lang="en-US" altLang="ru-RU" sz="2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ru-RU" altLang="ru-RU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Сюжетные персонажи</a:t>
            </a:r>
            <a:endParaRPr lang="en-US" altLang="ru-RU" sz="2400" dirty="0" smtClean="0"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Times New Roman" panose="02020603050405020304" pitchFamily="18" charset="0"/>
              <a:buChar char="-"/>
            </a:pPr>
            <a:r>
              <a:rPr lang="ru-RU" altLang="ru-RU" sz="2400" dirty="0" smtClean="0">
                <a:latin typeface="Noah" panose="00000500000000000000" pitchFamily="2" charset="-52"/>
                <a:cs typeface="Times New Roman" panose="02020603050405020304" pitchFamily="18" charset="0"/>
              </a:rPr>
              <a:t>Игрок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Noah" panose="00000500000000000000" pitchFamily="2" charset="-52"/>
            </a:endParaRPr>
          </a:p>
          <a:p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767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gamedev.ru/files/images/120634_1474980423_9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570" y="182851"/>
            <a:ext cx="6148468" cy="6473976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Noah" panose="00000500000000000000" pitchFamily="2" charset="-52"/>
              </a:rPr>
              <a:t>Unity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3080" name="Picture 8" descr="https://slideplayer.com/slide/12426213/74/images/25/Unity-specific+class+hierarch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30001" r="5814" b="8332"/>
          <a:stretch/>
        </p:blipFill>
        <p:spPr bwMode="auto">
          <a:xfrm>
            <a:off x="130194" y="1832799"/>
            <a:ext cx="5549464" cy="3174079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1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1" y="1967750"/>
            <a:ext cx="6652260" cy="3631635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Прямоугольник 7"/>
          <p:cNvSpPr/>
          <p:nvPr/>
        </p:nvSpPr>
        <p:spPr>
          <a:xfrm>
            <a:off x="230921" y="1690688"/>
            <a:ext cx="4851619" cy="4185761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 smtClean="0">
              <a:effectLst/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Каждый компонент объекта отвечает за определенное свойство.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itemWeight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отвечающий за вес предмета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itemMagnet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придающий предмету свойство магнита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 err="1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itemScrap</a:t>
            </a:r>
            <a:r>
              <a:rPr lang="ru-RU" sz="1400" b="1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- компонент, позволяющий разбирать предмет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400" dirty="0" smtClean="0">
                <a:latin typeface="Noah" panose="000005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граниченный набор компонентов, благодаря уникальным сочетаниям и настройкам которых, реализовано множество различающихся игровых предметов. </a:t>
            </a:r>
            <a:endParaRPr lang="ru-RU" sz="1100" dirty="0" smtClean="0">
              <a:effectLst/>
              <a:latin typeface="Noah" panose="000005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ru-RU" altLang="ru-RU" sz="1400" b="0" i="0" u="none" strike="noStrike" cap="none" normalizeH="0" baseline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Noah" panose="00000500000000000000" pitchFamily="2" charset="-52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КОП</a:t>
            </a:r>
            <a:endParaRPr lang="ru-RU" sz="20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801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Model–view–controller - Wikipedia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17" y="1468755"/>
            <a:ext cx="4226243" cy="464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42494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MVC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>
              <a:latin typeface="Noah" panose="00000500000000000000" pitchFamily="2" charset="-52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85238" y="1295292"/>
            <a:ext cx="5621239" cy="4524315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</a:t>
            </a:r>
            <a:r>
              <a:rPr lang="ru-RU" sz="2400" dirty="0" err="1" smtClean="0">
                <a:latin typeface="Noah" panose="00000500000000000000" pitchFamily="2" charset="-52"/>
              </a:rPr>
              <a:t>Model-View-Controller</a:t>
            </a:r>
            <a:r>
              <a:rPr lang="ru-RU" sz="2400" dirty="0" smtClean="0">
                <a:latin typeface="Noah" panose="00000500000000000000" pitchFamily="2" charset="-52"/>
              </a:rPr>
              <a:t> (MVC) может быть использована также при разработке игр. </a:t>
            </a:r>
          </a:p>
          <a:p>
            <a:endParaRPr lang="ru-RU" sz="2400" dirty="0" smtClean="0">
              <a:latin typeface="Noah" panose="00000500000000000000" pitchFamily="2" charset="-52"/>
            </a:endParaRPr>
          </a:p>
          <a:p>
            <a:r>
              <a:rPr lang="ru-RU" sz="2400" b="1" dirty="0" smtClean="0">
                <a:latin typeface="Noah" panose="00000500000000000000" pitchFamily="2" charset="-52"/>
              </a:rPr>
              <a:t>Модель</a:t>
            </a:r>
            <a:r>
              <a:rPr lang="ru-RU" sz="2400" dirty="0" smtClean="0">
                <a:latin typeface="Noah" panose="00000500000000000000" pitchFamily="2" charset="-52"/>
              </a:rPr>
              <a:t> - это данные или информация игры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/>
            </a:r>
            <a:br>
              <a:rPr lang="ru-RU" sz="2400" dirty="0" smtClean="0">
                <a:latin typeface="Noah" panose="00000500000000000000" pitchFamily="2" charset="-52"/>
              </a:rPr>
            </a:br>
            <a:r>
              <a:rPr lang="ru-RU" sz="2400" b="1" dirty="0" smtClean="0">
                <a:latin typeface="Noah" panose="00000500000000000000" pitchFamily="2" charset="-52"/>
              </a:rPr>
              <a:t>Представление</a:t>
            </a:r>
            <a:r>
              <a:rPr lang="ru-RU" sz="2400" dirty="0" smtClean="0">
                <a:latin typeface="Noah" panose="00000500000000000000" pitchFamily="2" charset="-52"/>
              </a:rPr>
              <a:t> - графический интерфейс</a:t>
            </a:r>
          </a:p>
          <a:p>
            <a:r>
              <a:rPr lang="ru-RU" sz="2400" dirty="0" smtClean="0">
                <a:latin typeface="Noah" panose="00000500000000000000" pitchFamily="2" charset="-52"/>
              </a:rPr>
              <a:t> </a:t>
            </a:r>
            <a:br>
              <a:rPr lang="ru-RU" sz="2400" dirty="0" smtClean="0">
                <a:latin typeface="Noah" panose="00000500000000000000" pitchFamily="2" charset="-52"/>
              </a:rPr>
            </a:br>
            <a:r>
              <a:rPr lang="ru-RU" sz="2400" b="1" dirty="0" smtClean="0">
                <a:latin typeface="Noah" panose="00000500000000000000" pitchFamily="2" charset="-52"/>
              </a:rPr>
              <a:t>Контроллер</a:t>
            </a:r>
            <a:r>
              <a:rPr lang="ru-RU" sz="2400" dirty="0" smtClean="0">
                <a:latin typeface="Noah" panose="00000500000000000000" pitchFamily="2" charset="-52"/>
              </a:rPr>
              <a:t> отвечает за обработку событий, пользовательский ввод и обновление представления и модели. </a:t>
            </a:r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000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165860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Noah" panose="00000500000000000000" pitchFamily="2" charset="-52"/>
              </a:rPr>
              <a:t>MVVMC</a:t>
            </a:r>
            <a:endParaRPr lang="ru-RU" sz="2000" dirty="0">
              <a:latin typeface="Noah" panose="00000500000000000000" pitchFamily="2" charset="-52"/>
            </a:endParaRPr>
          </a:p>
        </p:txBody>
      </p:sp>
      <p:pic>
        <p:nvPicPr>
          <p:cNvPr id="9" name="Объект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79014" y="101447"/>
            <a:ext cx="4213056" cy="2978785"/>
          </a:xfrm>
          <a:prstGeom prst="rect">
            <a:avLst/>
          </a:prstGeom>
        </p:spPr>
      </p:pic>
      <p:pic>
        <p:nvPicPr>
          <p:cNvPr id="15361" name="Рисунок 25" descr="Безымфывянны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585" y="3178175"/>
            <a:ext cx="4388485" cy="3402177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40"/>
          <p:cNvSpPr>
            <a:spLocks noChangeArrowheads="1"/>
          </p:cNvSpPr>
          <p:nvPr/>
        </p:nvSpPr>
        <p:spPr bwMode="auto">
          <a:xfrm>
            <a:off x="6423660" y="5277485"/>
            <a:ext cx="73025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70AD47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Начало интеракции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Прямоугольник 41"/>
          <p:cNvSpPr>
            <a:spLocks noChangeArrowheads="1"/>
          </p:cNvSpPr>
          <p:nvPr/>
        </p:nvSpPr>
        <p:spPr bwMode="auto">
          <a:xfrm>
            <a:off x="9331960" y="3315970"/>
            <a:ext cx="730250" cy="3429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 интеракции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V="1">
            <a:off x="6894830" y="5115205"/>
            <a:ext cx="157480" cy="146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V="1">
            <a:off x="9239885" y="3658870"/>
            <a:ext cx="184150" cy="1409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423660" y="2720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6423660" y="3178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6423660" y="685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304898" y="1663283"/>
            <a:ext cx="5621239" cy="3785652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</a:t>
            </a:r>
            <a:r>
              <a:rPr lang="ru-RU" sz="2400" dirty="0" err="1" smtClean="0">
                <a:latin typeface="Noah" panose="00000500000000000000" pitchFamily="2" charset="-52"/>
              </a:rPr>
              <a:t>Внутриигровая</a:t>
            </a:r>
            <a:r>
              <a:rPr lang="ru-RU" sz="2400" dirty="0" smtClean="0">
                <a:latin typeface="Noah" panose="00000500000000000000" pitchFamily="2" charset="-52"/>
              </a:rPr>
              <a:t> кнопка с компонентом </a:t>
            </a:r>
            <a:r>
              <a:rPr lang="en-US" sz="2400" dirty="0" err="1" smtClean="0">
                <a:latin typeface="Noah" panose="00000500000000000000" pitchFamily="2" charset="-52"/>
              </a:rPr>
              <a:t>HBar</a:t>
            </a:r>
            <a:r>
              <a:rPr lang="en-US" sz="2400" dirty="0" smtClean="0">
                <a:latin typeface="Noah" panose="00000500000000000000" pitchFamily="2" charset="-52"/>
              </a:rPr>
              <a:t> </a:t>
            </a:r>
            <a:r>
              <a:rPr lang="ru-RU" sz="2400" dirty="0" smtClean="0">
                <a:latin typeface="Noah" panose="00000500000000000000" pitchFamily="2" charset="-52"/>
              </a:rPr>
              <a:t>передаёт сигнал о срабатывании компоненту </a:t>
            </a:r>
            <a:r>
              <a:rPr lang="en-US" sz="2400" dirty="0" smtClean="0">
                <a:latin typeface="Noah" panose="00000500000000000000" pitchFamily="2" charset="-52"/>
              </a:rPr>
              <a:t>module Base. </a:t>
            </a:r>
          </a:p>
          <a:p>
            <a:endParaRPr lang="en-US" sz="2400" dirty="0" smtClean="0">
              <a:latin typeface="Noah" panose="00000500000000000000" pitchFamily="2" charset="-52"/>
            </a:endParaRPr>
          </a:p>
          <a:p>
            <a:r>
              <a:rPr lang="en-US" sz="2400" dirty="0" smtClean="0">
                <a:latin typeface="Noah" panose="00000500000000000000" pitchFamily="2" charset="-52"/>
              </a:rPr>
              <a:t>VM </a:t>
            </a:r>
            <a:r>
              <a:rPr lang="ru-RU" sz="2400" dirty="0" smtClean="0">
                <a:latin typeface="Noah" panose="00000500000000000000" pitchFamily="2" charset="-52"/>
              </a:rPr>
              <a:t>вызывает установленный метод модели </a:t>
            </a:r>
            <a:r>
              <a:rPr lang="en-US" sz="2400" dirty="0" smtClean="0">
                <a:latin typeface="Noah" panose="00000500000000000000" pitchFamily="2" charset="-52"/>
              </a:rPr>
              <a:t>module </a:t>
            </a:r>
            <a:r>
              <a:rPr lang="en-US" sz="2400" dirty="0" err="1" smtClean="0">
                <a:latin typeface="Noah" panose="00000500000000000000" pitchFamily="2" charset="-52"/>
              </a:rPr>
              <a:t>Furnance</a:t>
            </a:r>
            <a:r>
              <a:rPr lang="en-US" sz="2400" dirty="0" smtClean="0">
                <a:latin typeface="Noah" panose="00000500000000000000" pitchFamily="2" charset="-52"/>
              </a:rPr>
              <a:t>.</a:t>
            </a:r>
          </a:p>
          <a:p>
            <a:endParaRPr lang="en-US" sz="2400" dirty="0" smtClean="0">
              <a:latin typeface="Noah" panose="00000500000000000000" pitchFamily="2" charset="-52"/>
            </a:endParaRPr>
          </a:p>
          <a:p>
            <a:r>
              <a:rPr lang="ru-RU" sz="2400" dirty="0" smtClean="0">
                <a:latin typeface="Noah" panose="00000500000000000000" pitchFamily="2" charset="-52"/>
              </a:rPr>
              <a:t>Модель реагирует на сигнал и выводит показатель топлива на пользовательский интерфейс</a:t>
            </a:r>
            <a:r>
              <a:rPr lang="en-US" sz="2400" dirty="0" smtClean="0">
                <a:latin typeface="Noah" panose="00000500000000000000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51220" y="2323465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099" name="Picture 3" descr="1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91" y="1312863"/>
            <a:ext cx="7509709" cy="4672330"/>
          </a:xfrm>
          <a:prstGeom prst="rect">
            <a:avLst/>
          </a:prstGeom>
          <a:solidFill>
            <a:srgbClr val="D8CAA4"/>
          </a:solidFill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07471" y="1493074"/>
            <a:ext cx="3990559" cy="4154984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Созданная система освещения состоит из следующих компонентов:</a:t>
            </a:r>
          </a:p>
          <a:p>
            <a:pPr marL="342900" indent="-342900">
              <a:buFont typeface="Noah" panose="00000500000000000000" pitchFamily="2" charset="-52"/>
              <a:buChar char="-"/>
            </a:pPr>
            <a:endParaRPr lang="ru-RU" sz="2400" dirty="0" smtClean="0">
              <a:latin typeface="Noah" panose="00000500000000000000" pitchFamily="2" charset="-52"/>
            </a:endParaRP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смены времени суток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Цветовые фильтры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тени 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Источники света</a:t>
            </a:r>
          </a:p>
          <a:p>
            <a:pPr marL="342900" lvl="0" indent="-342900">
              <a:buFont typeface="Noah" panose="00000500000000000000" pitchFamily="2" charset="-52"/>
              <a:buChar char="-"/>
            </a:pPr>
            <a:r>
              <a:rPr lang="ru-RU" sz="2400" b="1" dirty="0" smtClean="0">
                <a:latin typeface="Noah" panose="00000500000000000000" pitchFamily="2" charset="-52"/>
              </a:rPr>
              <a:t>Контроллер освещения </a:t>
            </a:r>
          </a:p>
          <a:p>
            <a:endParaRPr lang="ru-RU" sz="2400" dirty="0">
              <a:latin typeface="Noah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8102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A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https://sun9-77.userapi.com/impg/dTfsaYr5Wppn5V9yrRy4PausDF8ibatcUTvk8Q/68r54DABE_4.jpg?size=1288x809&amp;quality=96&amp;sign=fbb2db43b058b6ac5c7c3dda7ae254b8&amp;type=album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0" y="642603"/>
            <a:ext cx="5388076" cy="3388378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4041813" cy="938425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81841" y="182851"/>
            <a:ext cx="2959972" cy="5727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 smtClean="0">
                <a:latin typeface="Noah" panose="00000500000000000000" pitchFamily="2" charset="-52"/>
              </a:rPr>
              <a:t>Освещение</a:t>
            </a:r>
            <a:endParaRPr lang="ru-RU" sz="2000" dirty="0">
              <a:latin typeface="Noah" panose="00000500000000000000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4898" y="1663283"/>
            <a:ext cx="5621239" cy="3046988"/>
          </a:xfrm>
          <a:prstGeom prst="rect">
            <a:avLst/>
          </a:prstGeom>
          <a:solidFill>
            <a:srgbClr val="D8CAA4"/>
          </a:solidFill>
          <a:ln>
            <a:solidFill>
              <a:srgbClr val="827962"/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2400" dirty="0" smtClean="0">
                <a:latin typeface="Noah" panose="00000500000000000000" pitchFamily="2" charset="-52"/>
              </a:rPr>
              <a:t>	Из каждой точки плоскости исходят лучи света, перпендикулярные самой плоскости и параллельные между собой. Такие источники применяются, когда для сцены нужно создать имитацию солнечного света, освещающего все объекты пространства под одним и тем же углом. </a:t>
            </a:r>
            <a:endParaRPr lang="en-US" sz="2400" dirty="0" smtClean="0">
              <a:latin typeface="Noah" panose="00000500000000000000" pitchFamily="2" charset="-52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226" y="4208234"/>
            <a:ext cx="2288103" cy="2403276"/>
          </a:xfrm>
          <a:prstGeom prst="rect">
            <a:avLst/>
          </a:prstGeom>
          <a:ln w="38100" cap="sq">
            <a:solidFill>
              <a:srgbClr val="3F3A2D"/>
            </a:solidFill>
            <a:prstDash val="solid"/>
            <a:miter lim="800000"/>
          </a:ln>
          <a:effectLst>
            <a:outerShdw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6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740</Words>
  <Application>Microsoft Office PowerPoint</Application>
  <PresentationFormat>Широкоэкранный</PresentationFormat>
  <Paragraphs>188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Noah</vt:lpstr>
      <vt:lpstr>Symbol</vt:lpstr>
      <vt:lpstr>Times New Roman</vt:lpstr>
      <vt:lpstr>Тема Office</vt:lpstr>
      <vt:lpstr>Презентация PowerPoint</vt:lpstr>
      <vt:lpstr>Cравнение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28</cp:revision>
  <dcterms:created xsi:type="dcterms:W3CDTF">2023-05-15T09:36:33Z</dcterms:created>
  <dcterms:modified xsi:type="dcterms:W3CDTF">2023-05-16T18:07:11Z</dcterms:modified>
</cp:coreProperties>
</file>